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87" r:id="rId4"/>
    <p:sldId id="265" r:id="rId5"/>
    <p:sldId id="277" r:id="rId6"/>
    <p:sldId id="278" r:id="rId7"/>
    <p:sldId id="279" r:id="rId8"/>
    <p:sldId id="280" r:id="rId9"/>
    <p:sldId id="266" r:id="rId10"/>
    <p:sldId id="281" r:id="rId11"/>
    <p:sldId id="282" r:id="rId12"/>
    <p:sldId id="283" r:id="rId13"/>
    <p:sldId id="284" r:id="rId14"/>
    <p:sldId id="285" r:id="rId15"/>
    <p:sldId id="267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2DAA1-29B9-47BA-9DE7-A4BC461A213A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62C6C-2B9E-4D62-BAA7-49948933E7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95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62C6C-2B9E-4D62-BAA7-49948933E725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43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7EE1844-A494-4B24-ACF6-997BF64E1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53A1A7AA-2D28-4C62-A5AB-3882A98FD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43B966EF-36A5-4AFD-9AED-F31866AC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72A43A33-40F4-480E-883F-EDF4BF11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57CC308F-3DE3-4454-B68B-9CA18B7E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82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D98AA4C-EFAF-49AA-8D1D-43D44D76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953096C-19C4-47E1-9973-E5D238441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7BDDB5F-2553-410E-8878-9AF3D67F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487BD45-0AE3-487E-A5F3-4E0F47F9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502FE42-DA55-4362-9057-B6D90E46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19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7735697B-FFDA-4480-A8DB-C5E2B2982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1B374B76-FEB5-4D9D-90F8-836001A0E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8CC9C1A-A495-48A4-800F-B2C173DF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F680CB1-7206-4F66-8197-26DB6BC3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E79528B-03E3-4B51-8C07-25E3EC76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67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CB375F4-F826-492D-9135-244F0270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2C0B2A9-2B68-4145-8E89-142C7844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14EA426E-A17A-4BC5-8BCA-CADD679C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3F50FEE-D999-4D82-8FAF-4DF2E8B4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1BCDD5F-F448-48D0-9C4A-F4E59538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D43495E-284B-479A-BCAB-F8E4C0D0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C7B1D7C1-84E2-4B01-A205-DDE3958F8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F9BD7D9-4A57-48F7-ABDA-AFE422C9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3D098D7-1FC8-4EB2-80D0-BC7ECB0D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B562301-89FC-42CF-9309-497BD1CF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09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AC78FBE-1B9F-4353-A821-2B618549D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C855F7A-F9DC-42DE-8E28-BEEC3E614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966FBA52-AE3E-42A1-B342-96E1D0EE5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4BDE7A2-77D4-4AE2-93D7-6BF8FB03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E89C0A4-9934-4635-A09A-6EDA5C51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CCEB6990-BE40-48C9-A1B2-94941A51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15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0382D3-F3E9-489C-BF28-9FFFBC7D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FD0E9E37-1E2C-4B39-BC1D-27528708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7349A468-ACAC-4B61-B78A-FA59D19BB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D8EF00A0-E454-4FF4-BD49-D4B0067FD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ACCD1CBA-F4FF-4D73-ACDD-9B5285144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F9398C8B-02FA-48EE-B6CC-FE33ABBD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AA8F168D-AD0F-48A3-BE9F-81549EE1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D00AE4EF-E103-4180-8C75-B8F64EE0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39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3CF8720-4080-4195-9599-C05E131F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03436CAA-0954-41B1-8830-48D3763A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13203CE6-FDB6-4042-9CFA-161FD20B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C51AD99E-A4EA-4F70-ACCB-C4C700C5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430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7F710412-723D-4BF4-A87F-6D03B2C55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E1FDE7BA-BB81-498E-B249-375BEF17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1CC0EAF4-49E5-47A9-836A-1F3E40CAC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06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1CACA55-8DE3-4399-A272-D9160723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F7AC23F-1359-4ED8-A60F-C21C6E41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4070287-2507-4FF3-9C8B-1D722F393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C24C503-8021-4EFA-9357-394A596B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EEA922E-4A19-408A-B01F-7B6B690E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BE012F68-C9C1-4840-A8C6-09A0ED20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77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4EB715-676F-4FD7-8803-462798D5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82C3D317-30CF-45BE-8A19-B2CDF1D00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1E9C9140-E1D9-41FB-8D69-1793CF781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BD24E37-7125-4EB8-A9BA-9CD5C128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8A3BA46F-0126-4573-8F27-3749A80C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79E4222-44B3-4DB2-AD11-F71A53AE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4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830290BE-423F-45F1-AF68-079749C5B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409A333-22B2-4F1E-AE12-E4229F0A2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6671168-F7BF-493E-8D29-DA8ABBA69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7FEF0-F570-499C-8744-2276D5A24A3F}" type="datetimeFigureOut">
              <a:rPr lang="pl-PL" smtClean="0"/>
              <a:pPr/>
              <a:t>28.05.2018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A689F661-F053-4F55-B7C9-05B5F892B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4218879-FDFD-4AAF-A7E4-702C96FAE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AF9F-DF64-4EA6-BFF8-9C105DC265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22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1.docx"/><Relationship Id="rId3" Type="http://schemas.openxmlformats.org/officeDocument/2006/relationships/image" Target="../media/image7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="" xmlns:a16="http://schemas.microsoft.com/office/drawing/2014/main" id="{DA126E4B-8AA7-4586-9AFD-048E0E083F45}"/>
              </a:ext>
            </a:extLst>
          </p:cNvPr>
          <p:cNvSpPr txBox="1"/>
          <p:nvPr/>
        </p:nvSpPr>
        <p:spPr>
          <a:xfrm>
            <a:off x="960442" y="1744394"/>
            <a:ext cx="105234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i="1" dirty="0">
                <a:solidFill>
                  <a:srgbClr val="FF3300"/>
                </a:solidFill>
              </a:rPr>
              <a:t>„Profilaktyka przede wszystkim – wczesne wykrywanie reumatoidalnego zapalenia stawów u osób w wieku aktywności zawodowej w woj. lubelskim, świętokrzyskim, podkarpackim i mazowieckim – projekt pilotażowy Kliniki Reumatologii i Układowych Chorób Tkanki Łącznej Samodzielnego Publicznego Szpitala Klinicznego Nr 4 </a:t>
            </a:r>
            <a:br>
              <a:rPr lang="pl-PL" sz="3200" b="1" i="1" dirty="0">
                <a:solidFill>
                  <a:srgbClr val="FF3300"/>
                </a:solidFill>
              </a:rPr>
            </a:br>
            <a:r>
              <a:rPr lang="pl-PL" sz="3200" b="1" i="1" dirty="0">
                <a:solidFill>
                  <a:srgbClr val="FF3300"/>
                </a:solidFill>
              </a:rPr>
              <a:t>w Lublinie”</a:t>
            </a:r>
            <a:r>
              <a:rPr lang="pl-PL" sz="3200" b="1" dirty="0">
                <a:solidFill>
                  <a:srgbClr val="FF3300"/>
                </a:solidFill>
              </a:rPr>
              <a:t/>
            </a:r>
            <a:br>
              <a:rPr lang="pl-PL" sz="3200" b="1" dirty="0">
                <a:solidFill>
                  <a:srgbClr val="FF3300"/>
                </a:solidFill>
              </a:rPr>
            </a:br>
            <a:r>
              <a:rPr lang="pl-PL" sz="3200" b="1" dirty="0">
                <a:solidFill>
                  <a:srgbClr val="FF3300"/>
                </a:solidFill>
              </a:rPr>
              <a:t/>
            </a:r>
            <a:br>
              <a:rPr lang="pl-PL" sz="3200" b="1" dirty="0">
                <a:solidFill>
                  <a:srgbClr val="FF3300"/>
                </a:solidFill>
              </a:rPr>
            </a:br>
            <a:r>
              <a:rPr lang="pl-PL" sz="3200" b="1" dirty="0"/>
              <a:t>Okres realizacji: 01.08.2017 – 31.12.2020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07820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321536"/>
            <a:ext cx="10523484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 1 wizyta</a:t>
            </a:r>
            <a:endParaRPr lang="pl-PL" sz="2400" b="1" dirty="0"/>
          </a:p>
          <a:p>
            <a:pPr algn="ctr"/>
            <a:endParaRPr lang="pl-PL" sz="900" b="1" dirty="0"/>
          </a:p>
          <a:p>
            <a:pPr lvl="0"/>
            <a:r>
              <a:rPr lang="pl-PL" sz="2400" dirty="0"/>
              <a:t>Pacjent zgłasza się </a:t>
            </a:r>
            <a:r>
              <a:rPr lang="pl-PL" sz="2400" b="1" dirty="0"/>
              <a:t>z kopią dokumentów </a:t>
            </a:r>
            <a:r>
              <a:rPr lang="pl-PL" sz="2400" dirty="0"/>
              <a:t>(kwestionariuszy) wypełnionych u lekarza POZ</a:t>
            </a:r>
          </a:p>
          <a:p>
            <a:pPr lvl="0"/>
            <a:r>
              <a:rPr lang="pl-PL" sz="2400" dirty="0"/>
              <a:t>Przeprowadzony jest </a:t>
            </a:r>
            <a:r>
              <a:rPr lang="pl-PL" sz="2400" b="1" dirty="0" smtClean="0"/>
              <a:t>wywiad i badanie stawów</a:t>
            </a:r>
            <a:r>
              <a:rPr lang="pl-PL" sz="2400" dirty="0" smtClean="0"/>
              <a:t> </a:t>
            </a:r>
            <a:r>
              <a:rPr lang="pl-PL" sz="2400" dirty="0"/>
              <a:t>- początek objawów, ich charakter, wywiad rodzinny, schorzenia współistniejące, przyjmowane leki, wywiad dotyczący spożywania alkoholu i palenia tytoniu, badanie układu ruchu (68).</a:t>
            </a:r>
          </a:p>
          <a:p>
            <a:pPr lvl="0"/>
            <a:r>
              <a:rPr lang="pl-PL" sz="2400" b="1" dirty="0"/>
              <a:t>Zostaje założona  karta, pacjent wprowadzony do ewidencji.</a:t>
            </a:r>
          </a:p>
          <a:p>
            <a:pPr lvl="0"/>
            <a:r>
              <a:rPr lang="pl-PL" sz="2400" dirty="0"/>
              <a:t>Złożone zostaje oświadczenie o udzielanym świadczeniu przez pacjenta i lekarza.</a:t>
            </a:r>
          </a:p>
          <a:p>
            <a:pPr lvl="0"/>
            <a:r>
              <a:rPr lang="pl-PL" sz="2400" dirty="0"/>
              <a:t>Jeśli weryfikacja diagnozy przebiega pomyślnie, wystawione zostaje skierowanie na </a:t>
            </a:r>
            <a:r>
              <a:rPr lang="pl-PL" sz="2400" b="1" dirty="0"/>
              <a:t>badania:</a:t>
            </a:r>
          </a:p>
          <a:p>
            <a:pPr lvl="1"/>
            <a:r>
              <a:rPr lang="pl-PL" sz="2400" dirty="0" err="1"/>
              <a:t>AspAt</a:t>
            </a:r>
            <a:r>
              <a:rPr lang="pl-PL" sz="2400" dirty="0"/>
              <a:t> , </a:t>
            </a:r>
            <a:r>
              <a:rPr lang="pl-PL" sz="2400" dirty="0" err="1"/>
              <a:t>AlAT</a:t>
            </a:r>
            <a:r>
              <a:rPr lang="pl-PL" sz="2400" dirty="0"/>
              <a:t> , kreatynina, kwas moczowy, RF , anty CCP, ANA profil, </a:t>
            </a:r>
          </a:p>
          <a:p>
            <a:pPr lvl="1"/>
            <a:r>
              <a:rPr lang="pl-PL" sz="2400" dirty="0"/>
              <a:t>RTG </a:t>
            </a:r>
            <a:r>
              <a:rPr lang="pl-PL" sz="2400" dirty="0" err="1"/>
              <a:t>klp</a:t>
            </a:r>
            <a:r>
              <a:rPr lang="pl-PL" sz="2400" dirty="0"/>
              <a:t> AP i </a:t>
            </a:r>
            <a:r>
              <a:rPr lang="pl-PL" sz="2400" dirty="0" err="1"/>
              <a:t>boczne,RTG</a:t>
            </a:r>
            <a:r>
              <a:rPr lang="pl-PL" sz="2400" dirty="0"/>
              <a:t> rąk, </a:t>
            </a:r>
            <a:r>
              <a:rPr lang="pl-PL" sz="2400" dirty="0" err="1"/>
              <a:t>rtg</a:t>
            </a:r>
            <a:r>
              <a:rPr lang="pl-PL" sz="2400" dirty="0"/>
              <a:t> stóp , USG ręki lub stopy, innego zajętego stawu.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1745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321536"/>
            <a:ext cx="105234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 2 wizyta</a:t>
            </a:r>
            <a:endParaRPr lang="pl-PL" sz="2400" b="1" dirty="0"/>
          </a:p>
          <a:p>
            <a:pPr algn="ctr"/>
            <a:endParaRPr lang="pl-PL" sz="900" b="1" dirty="0"/>
          </a:p>
          <a:p>
            <a:pPr lvl="0"/>
            <a:r>
              <a:rPr lang="pl-PL" sz="2400" b="1" dirty="0"/>
              <a:t>Lekarz reumatolog ocenia wyniki badań, przeprowadza ponownie badanie stawów , ocenia liczbę bolesnych i obrzękniętych stawów. 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Lekarz reumatolog ocenia DAS28, VAS aktywności choroby w ocenie lekarza, SDAI, CDAI</a:t>
            </a:r>
          </a:p>
          <a:p>
            <a:pPr lvl="0"/>
            <a:r>
              <a:rPr lang="pl-PL" sz="2400" b="1" dirty="0"/>
              <a:t>Pacjent wypełnia HAQ, VAS bólu, VAS aktywności choroby.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Ocena według </a:t>
            </a:r>
            <a:r>
              <a:rPr lang="pl-PL" sz="2400" b="1"/>
              <a:t>kryteriów </a:t>
            </a:r>
            <a:r>
              <a:rPr lang="pl-PL" sz="2400" b="1" smtClean="0"/>
              <a:t>ACR/EULAR</a:t>
            </a:r>
            <a:endParaRPr lang="pl-PL" sz="2400" b="1" dirty="0"/>
          </a:p>
          <a:p>
            <a:pPr algn="ctr"/>
            <a:r>
              <a:rPr lang="pl-PL" sz="2400" b="1" dirty="0">
                <a:solidFill>
                  <a:srgbClr val="FF3300"/>
                </a:solidFill>
              </a:rPr>
              <a:t/>
            </a:r>
            <a:br>
              <a:rPr lang="pl-PL" sz="24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57739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1410657" y="1488296"/>
            <a:ext cx="91674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DAS28 (</a:t>
            </a:r>
            <a:r>
              <a:rPr lang="pl-PL" sz="2800" b="1" dirty="0" err="1"/>
              <a:t>Disease</a:t>
            </a:r>
            <a:r>
              <a:rPr lang="pl-PL" sz="2800" b="1" dirty="0"/>
              <a:t> Activity </a:t>
            </a:r>
            <a:r>
              <a:rPr lang="pl-PL" sz="2800" b="1" dirty="0" err="1"/>
              <a:t>Score</a:t>
            </a:r>
            <a:r>
              <a:rPr lang="pl-PL" sz="2800" b="1" dirty="0"/>
              <a:t>)</a:t>
            </a:r>
          </a:p>
          <a:p>
            <a:r>
              <a:rPr lang="pl-PL" sz="2000" b="1" dirty="0"/>
              <a:t>W praktyce klinicznej zwykle używa się wskaźnika DAS28; wynik oblicza się za pomocą specjalnego kalkulatora uwzględniającego:</a:t>
            </a:r>
          </a:p>
          <a:p>
            <a:r>
              <a:rPr lang="pl-PL" sz="2000" b="1" dirty="0"/>
              <a:t>1) liczbę obrzękniętych stawów</a:t>
            </a:r>
          </a:p>
          <a:p>
            <a:r>
              <a:rPr lang="pl-PL" sz="2000" b="1" dirty="0"/>
              <a:t>2) liczbę bolesnych stawów (uwzględnia się 28 stawów: nadgarstkowe, śródręczno-paliczkowe, międzypaliczkowe bliższe, łokciowe, barkowe i kolanowe)</a:t>
            </a:r>
          </a:p>
          <a:p>
            <a:r>
              <a:rPr lang="pl-PL" sz="2000" b="1" dirty="0"/>
              <a:t>3) OB lub CRP</a:t>
            </a:r>
          </a:p>
          <a:p>
            <a:r>
              <a:rPr lang="pl-PL" sz="2000" b="1" dirty="0"/>
              <a:t>4) ogólną ocenę aktywności choroby przez pacjenta wg wzrokowej skali analogowej (VAS, 0–100)</a:t>
            </a:r>
          </a:p>
          <a:p>
            <a:r>
              <a:rPr lang="pl-PL" sz="2000" b="1" dirty="0"/>
              <a:t>Wyniki</a:t>
            </a:r>
          </a:p>
          <a:p>
            <a:r>
              <a:rPr lang="pl-PL" sz="2000" b="1" dirty="0"/>
              <a:t>ocena aktywności choroby:</a:t>
            </a:r>
          </a:p>
          <a:p>
            <a:r>
              <a:rPr lang="pl-PL" sz="2000" b="1" dirty="0"/>
              <a:t>&lt;2,6 pkt – remisja</a:t>
            </a:r>
          </a:p>
          <a:p>
            <a:r>
              <a:rPr lang="pl-PL" sz="2000" b="1" dirty="0"/>
              <a:t>≤3,2 – aktywność mała</a:t>
            </a:r>
          </a:p>
          <a:p>
            <a:r>
              <a:rPr lang="pl-PL" sz="2000" b="1" dirty="0"/>
              <a:t>&gt;3,2 i ≤5,1 – aktywność umiarkowana</a:t>
            </a:r>
          </a:p>
          <a:p>
            <a:r>
              <a:rPr lang="pl-PL" sz="2000" b="1" dirty="0"/>
              <a:t>&gt;5,1 – aktywność duża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3787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321536"/>
            <a:ext cx="105234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SDAI (Simplified Disease Activity Index)</a:t>
            </a:r>
            <a:endParaRPr lang="pl-PL" sz="2800" b="1" dirty="0"/>
          </a:p>
          <a:p>
            <a:endParaRPr lang="pl-PL" dirty="0"/>
          </a:p>
          <a:p>
            <a:r>
              <a:rPr lang="pl-PL" b="1" dirty="0"/>
              <a:t>uwzględnia te same stawy co DAS28, ale nie wymaga kalkulatora</a:t>
            </a:r>
          </a:p>
          <a:p>
            <a:r>
              <a:rPr lang="pl-PL" b="1" dirty="0"/>
              <a:t>wartość SDAI =liczba bolesnych stawów</a:t>
            </a:r>
            <a:br>
              <a:rPr lang="pl-PL" b="1" dirty="0"/>
            </a:br>
            <a:r>
              <a:rPr lang="pl-PL" b="1" dirty="0"/>
              <a:t>+ liczba obrzękniętych stawów</a:t>
            </a:r>
            <a:br>
              <a:rPr lang="pl-PL" b="1" dirty="0"/>
            </a:br>
            <a:r>
              <a:rPr lang="pl-PL" b="1" dirty="0"/>
              <a:t>+ ogólna ocena aktywności choroby przez pacjenta wg skali VAS (0–10 cm)</a:t>
            </a:r>
            <a:br>
              <a:rPr lang="pl-PL" b="1" dirty="0"/>
            </a:br>
            <a:r>
              <a:rPr lang="pl-PL" b="1" dirty="0"/>
              <a:t>+ ogólna ocena aktywności choroby przez lekarza wg skali VAS (0–10 cm)</a:t>
            </a:r>
            <a:br>
              <a:rPr lang="pl-PL" b="1" dirty="0"/>
            </a:br>
            <a:r>
              <a:rPr lang="pl-PL" b="1" dirty="0"/>
              <a:t>+ stężenie CRP (0,1–10 mg/dl)</a:t>
            </a:r>
          </a:p>
          <a:p>
            <a:r>
              <a:rPr lang="pl-PL" b="1" dirty="0"/>
              <a:t>				zakres możliwych wartości 0,1–86</a:t>
            </a:r>
          </a:p>
          <a:p>
            <a:r>
              <a:rPr lang="pl-PL" b="1" dirty="0"/>
              <a:t>ocena aktywności choroby:</a:t>
            </a:r>
          </a:p>
          <a:p>
            <a:r>
              <a:rPr lang="pl-PL" b="1" dirty="0"/>
              <a:t>≤3,3 – remisja</a:t>
            </a:r>
          </a:p>
          <a:p>
            <a:r>
              <a:rPr lang="pl-PL" b="1" dirty="0"/>
              <a:t>≤11 – aktywność mała</a:t>
            </a:r>
          </a:p>
          <a:p>
            <a:r>
              <a:rPr lang="pl-PL" b="1" dirty="0"/>
              <a:t>&gt;11 i ≤26 – aktywność umiarkowana</a:t>
            </a:r>
          </a:p>
          <a:p>
            <a:r>
              <a:rPr lang="pl-PL" b="1" dirty="0"/>
              <a:t>&gt;26 – aktywność duża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2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708072" y="1321535"/>
            <a:ext cx="10775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CDAI (Clinical Disease Activity Index)</a:t>
            </a:r>
            <a:endParaRPr lang="pl-PL" sz="2800" dirty="0"/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23936958-9982-4F6F-89FA-F2DDABDC50FF}"/>
              </a:ext>
            </a:extLst>
          </p:cNvPr>
          <p:cNvSpPr/>
          <p:nvPr/>
        </p:nvSpPr>
        <p:spPr>
          <a:xfrm>
            <a:off x="960442" y="1999741"/>
            <a:ext cx="8435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333333"/>
                </a:solidFill>
                <a:latin typeface="Verdana" panose="020B0604030504040204" pitchFamily="34" charset="0"/>
              </a:rPr>
              <a:t>Identyczny jak SDAI, poza tym, że nie uwzględnia CRP</a:t>
            </a:r>
          </a:p>
          <a:p>
            <a:r>
              <a:rPr lang="pl-PL" sz="2400" b="1" dirty="0"/>
              <a:t>zakres możliwych wartości 0,1–86</a:t>
            </a:r>
          </a:p>
          <a:p>
            <a:endParaRPr lang="pl-PL" sz="2400" b="1" dirty="0"/>
          </a:p>
          <a:p>
            <a:r>
              <a:rPr lang="pl-PL" sz="2400" b="1" dirty="0"/>
              <a:t>ocena aktywności choroby:</a:t>
            </a:r>
          </a:p>
          <a:p>
            <a:r>
              <a:rPr lang="pl-PL" sz="2400" b="1" dirty="0"/>
              <a:t>≤3,3 – remisja</a:t>
            </a:r>
          </a:p>
          <a:p>
            <a:r>
              <a:rPr lang="pl-PL" sz="2400" b="1" dirty="0"/>
              <a:t>≤11 – aktywność mała</a:t>
            </a:r>
          </a:p>
          <a:p>
            <a:r>
              <a:rPr lang="pl-PL" sz="2400" b="1" dirty="0"/>
              <a:t>&gt;11 i ≤26 – aktywność umiarkowana</a:t>
            </a:r>
          </a:p>
          <a:p>
            <a:r>
              <a:rPr lang="pl-PL" sz="2400" b="1" dirty="0"/>
              <a:t>&gt;26 – aktywność duża</a:t>
            </a:r>
          </a:p>
          <a:p>
            <a:endParaRPr lang="pl-PL" sz="2400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pl-PL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pl-PL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pl-PL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739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214658"/>
            <a:ext cx="105234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 – c.d.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2 – faza potwierdzenia diagnozy (w terminie do 14 dni od wizyty 1 u reumatologa w OWD): badanie układu ruchu (lekarz; kwestionariusz pacjenta), analiza wyników badań</a:t>
            </a:r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Strzałka: w prawo 17">
            <a:extLst>
              <a:ext uri="{FF2B5EF4-FFF2-40B4-BE49-F238E27FC236}">
                <a16:creationId xmlns="" xmlns:a16="http://schemas.microsoft.com/office/drawing/2014/main" id="{D1EB7CD0-CDC9-4F76-A3F3-4B4D4B923E3E}"/>
              </a:ext>
            </a:extLst>
          </p:cNvPr>
          <p:cNvSpPr/>
          <p:nvPr/>
        </p:nvSpPr>
        <p:spPr>
          <a:xfrm>
            <a:off x="886569" y="2186852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593767" y="3311546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Rozpoznanie wczesnego RZS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4296889" y="3309567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Rozpoznanie innej niż RZS zapalnej choroby reumatycznej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8037615" y="3321442"/>
            <a:ext cx="3491346" cy="7498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Wykluczenie RZS i innej zapalnej choroby reumatycznej</a:t>
            </a:r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579913" y="4342719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pozostaje pod stałą opieką AOS (prowadzony jest przez lekarza reumatologa)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599211" y="5355771"/>
            <a:ext cx="5525984" cy="1318161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Lekarz POZ otrzymuje informacje nt. zaleconego leczenia, wyników badań, terminów kontroli </a:t>
            </a:r>
            <a:br>
              <a:rPr lang="pl-PL" b="1" dirty="0"/>
            </a:br>
            <a:r>
              <a:rPr lang="pl-PL" b="1" dirty="0"/>
              <a:t>u reumatologa, wraz z informacjami dotyczącymi możliwości konsultacji pacjenta z reumatologiem </a:t>
            </a:r>
            <a:br>
              <a:rPr lang="pl-PL" b="1" dirty="0"/>
            </a:br>
            <a:r>
              <a:rPr lang="pl-PL" b="1" dirty="0"/>
              <a:t>w sytuacjach nagłych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4306785" y="4352616"/>
            <a:ext cx="3491346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pozostaje pod opieką AOS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8071262" y="4411991"/>
            <a:ext cx="3491346" cy="100315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Pacjent ponownie skierowany do lekarza POZ z informacją nt. wyników badań i dalszego postępowania terapeutycznego</a:t>
            </a:r>
          </a:p>
        </p:txBody>
      </p:sp>
      <p:sp>
        <p:nvSpPr>
          <p:cNvPr id="34" name="Strzałka w dół 33"/>
          <p:cNvSpPr/>
          <p:nvPr/>
        </p:nvSpPr>
        <p:spPr>
          <a:xfrm flipH="1">
            <a:off x="2054432" y="4049484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dół 34"/>
          <p:cNvSpPr/>
          <p:nvPr/>
        </p:nvSpPr>
        <p:spPr>
          <a:xfrm flipH="1">
            <a:off x="5781306" y="4059381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Strzałka w dół 36"/>
          <p:cNvSpPr/>
          <p:nvPr/>
        </p:nvSpPr>
        <p:spPr>
          <a:xfrm flipH="1">
            <a:off x="2052452" y="5082640"/>
            <a:ext cx="380010" cy="283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Strzałka w dół 37"/>
          <p:cNvSpPr/>
          <p:nvPr/>
        </p:nvSpPr>
        <p:spPr>
          <a:xfrm flipH="1">
            <a:off x="9628910" y="4085112"/>
            <a:ext cx="380010" cy="318654"/>
          </a:xfrm>
          <a:prstGeom prst="down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Strzałka w dół 38"/>
          <p:cNvSpPr/>
          <p:nvPr/>
        </p:nvSpPr>
        <p:spPr>
          <a:xfrm flipH="1">
            <a:off x="5814952" y="5090555"/>
            <a:ext cx="380010" cy="30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860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73" y="5334115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333411"/>
            <a:ext cx="10523484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Pacjenci – grupa docelowa</a:t>
            </a: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2400" b="1" dirty="0">
                <a:solidFill>
                  <a:srgbClr val="FF0000"/>
                </a:solidFill>
              </a:rPr>
              <a:t>w wieku produkcyjnym tj. osoby aktywne zawodowo (18-65 lat)</a:t>
            </a:r>
          </a:p>
          <a:p>
            <a:pPr algn="ctr"/>
            <a:endParaRPr lang="pl-PL" sz="2400" b="1" dirty="0">
              <a:solidFill>
                <a:srgbClr val="FF0000"/>
              </a:solidFill>
            </a:endParaRPr>
          </a:p>
          <a:p>
            <a:pPr algn="ctr"/>
            <a:endParaRPr lang="pl-PL" sz="2400" b="1" dirty="0">
              <a:solidFill>
                <a:srgbClr val="FF0000"/>
              </a:solidFill>
            </a:endParaRPr>
          </a:p>
          <a:p>
            <a:pPr algn="ctr"/>
            <a:endParaRPr lang="pl-PL" sz="2400" b="1" dirty="0">
              <a:solidFill>
                <a:srgbClr val="FF0000"/>
              </a:solidFill>
            </a:endParaRPr>
          </a:p>
          <a:p>
            <a:pPr algn="ctr"/>
            <a:r>
              <a:rPr lang="pl-PL" sz="2400" b="1" u="sng" dirty="0"/>
              <a:t> z obrzękiem co najmniej jednego stawu trwającym co najmniej 3 tygodnie, który nie jest wynikiem urazu</a:t>
            </a:r>
          </a:p>
          <a:p>
            <a:pPr algn="ctr"/>
            <a:endParaRPr lang="pl-PL" sz="2400" b="1" dirty="0">
              <a:solidFill>
                <a:srgbClr val="FF0000"/>
              </a:solidFill>
            </a:endParaRPr>
          </a:p>
          <a:p>
            <a:pPr algn="ctr"/>
            <a:r>
              <a:rPr lang="pl-PL" sz="2400" b="1" dirty="0">
                <a:solidFill>
                  <a:srgbClr val="FF0000"/>
                </a:solidFill>
              </a:rPr>
              <a:t>po spełnieniu kryteriów kwalifikacji do programu, których wyniki testów przesiewowych będą sugerowały RZS </a:t>
            </a:r>
            <a:r>
              <a:rPr lang="pl-PL" sz="6600" b="1" dirty="0">
                <a:solidFill>
                  <a:srgbClr val="FF0000"/>
                </a:solidFill>
              </a:rPr>
              <a:t/>
            </a:r>
            <a:br>
              <a:rPr lang="pl-PL" sz="6600" b="1" dirty="0">
                <a:solidFill>
                  <a:srgbClr val="FF0000"/>
                </a:solidFill>
              </a:rPr>
            </a:br>
            <a:r>
              <a:rPr lang="pl-PL" sz="900" b="1" dirty="0">
                <a:solidFill>
                  <a:srgbClr val="FF0000"/>
                </a:solidFill>
              </a:rPr>
              <a:t/>
            </a:r>
            <a:br>
              <a:rPr lang="pl-PL" sz="900" b="1" dirty="0">
                <a:solidFill>
                  <a:srgbClr val="FF00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1386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834257" y="1407417"/>
            <a:ext cx="10523484" cy="900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POZ (1 wizyta)</a:t>
            </a:r>
            <a:endParaRPr lang="pl-PL" sz="2400" b="1" dirty="0">
              <a:solidFill>
                <a:srgbClr val="FF3300"/>
              </a:solidFill>
            </a:endParaRPr>
          </a:p>
          <a:p>
            <a:r>
              <a:rPr lang="pl-PL" sz="2400" b="1" dirty="0"/>
              <a:t>1. </a:t>
            </a:r>
            <a:r>
              <a:rPr lang="pl-PL" sz="2000" b="1" dirty="0"/>
              <a:t>wywiad oraz badanie układu ruchu z użyciem testu </a:t>
            </a:r>
            <a:r>
              <a:rPr lang="pl-PL" sz="2000" b="1" dirty="0" smtClean="0"/>
              <a:t>uciskowego</a:t>
            </a:r>
            <a:endParaRPr lang="pl-PL" sz="2000" b="1" dirty="0"/>
          </a:p>
          <a:p>
            <a:r>
              <a:rPr lang="pl-PL" sz="2000" b="1" dirty="0"/>
              <a:t>2. Jeśli pacjent wstępnie zostaje zakwalifikowany  do udziału w Projekcie wypełnia:</a:t>
            </a:r>
          </a:p>
          <a:p>
            <a:r>
              <a:rPr lang="pl-PL" sz="2000" b="1" dirty="0"/>
              <a:t>-</a:t>
            </a:r>
            <a:r>
              <a:rPr lang="pl-PL" sz="2000" b="1" u="sng" dirty="0"/>
              <a:t>kwestionariusz przesiewowy</a:t>
            </a:r>
          </a:p>
          <a:p>
            <a:r>
              <a:rPr lang="pl-PL" sz="2000" b="1" u="sng" dirty="0"/>
              <a:t>-</a:t>
            </a:r>
            <a:r>
              <a:rPr lang="pl-PL" sz="2000" b="1" u="sng" dirty="0" smtClean="0"/>
              <a:t>dokumentację rekrutacyjną</a:t>
            </a:r>
            <a:endParaRPr lang="pl-PL" sz="2000" b="1" u="sng" dirty="0"/>
          </a:p>
          <a:p>
            <a:r>
              <a:rPr lang="pl-PL" sz="2000" b="1" dirty="0"/>
              <a:t>-</a:t>
            </a:r>
            <a:r>
              <a:rPr lang="pl-PL" sz="2000" b="1" u="sng" dirty="0"/>
              <a:t>deklarację </a:t>
            </a:r>
            <a:r>
              <a:rPr lang="pl-PL" sz="2000" b="1" dirty="0"/>
              <a:t>dotyczącą zgody na włączenie do Projektu oraz skorzystania z poradnictwa psychologicznego i z poradnictwa zawodowego podczas planowanych spotkań grupowych.</a:t>
            </a:r>
          </a:p>
          <a:p>
            <a:pPr lvl="0"/>
            <a:r>
              <a:rPr lang="pl-PL" sz="2000" b="1" dirty="0"/>
              <a:t>Personel POZ zakłada  kartę pacjentowi, wprowadza do ewidencji pacjentów</a:t>
            </a:r>
          </a:p>
          <a:p>
            <a:pPr lvl="0"/>
            <a:r>
              <a:rPr lang="pl-PL" sz="2000" b="1" dirty="0"/>
              <a:t>Lekarz  wystawia </a:t>
            </a:r>
            <a:r>
              <a:rPr lang="pl-PL" sz="2000" b="1" u="sng" dirty="0"/>
              <a:t>skierowanie na badania OB, CRP, Morfologii krwi </a:t>
            </a:r>
            <a:r>
              <a:rPr lang="pl-PL" sz="2000" b="1" dirty="0"/>
              <a:t>(NFZ)</a:t>
            </a:r>
          </a:p>
          <a:p>
            <a:pPr lvl="0"/>
            <a:r>
              <a:rPr lang="pl-PL" sz="2000" b="1" dirty="0"/>
              <a:t>Lekarz POZ wypełnia </a:t>
            </a:r>
            <a:r>
              <a:rPr lang="pl-PL" sz="2000" b="1" u="sng" dirty="0"/>
              <a:t>kwestionariusz przesiewowy dla lekarza</a:t>
            </a:r>
          </a:p>
          <a:p>
            <a:pPr lvl="0"/>
            <a:r>
              <a:rPr lang="pl-PL" sz="2000" b="1" u="sng" dirty="0"/>
              <a:t>Uwaga!!! Po każdej wizycie należy wypełnić oświadczenie o udzielonym świadczeniu</a:t>
            </a:r>
          </a:p>
          <a:p>
            <a:pPr lvl="0"/>
            <a:endParaRPr lang="pl-PL" sz="2000" b="1" u="sng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9732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238409"/>
            <a:ext cx="1052348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POZ –2 wizyta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2- </a:t>
            </a:r>
            <a:r>
              <a:rPr lang="pl-PL" sz="2400" b="1" dirty="0">
                <a:solidFill>
                  <a:srgbClr val="FF0000"/>
                </a:solidFill>
              </a:rPr>
              <a:t>do 2 tygodni od pierwszej wizyty</a:t>
            </a:r>
            <a:r>
              <a:rPr lang="pl-PL" sz="2400" b="1" dirty="0"/>
              <a:t>– </a:t>
            </a:r>
            <a:r>
              <a:rPr lang="pl-PL" sz="2000" b="1" dirty="0"/>
              <a:t>kompletowanie dokumentacji medycznej dotyczącej pacjenta: kwestionariusz pacjenta, kwestionariusz przesiewowy dla lekarza, analiza wyników badań; powtórzenie badania układu ruchu (test ściskania stawów śródręczno-paliczkowych oraz </a:t>
            </a:r>
            <a:r>
              <a:rPr lang="pl-PL" sz="2000" b="1" dirty="0" err="1"/>
              <a:t>śródstopno-paliczkowych</a:t>
            </a:r>
            <a:r>
              <a:rPr lang="pl-PL" sz="2000" b="1" dirty="0" smtClean="0"/>
              <a:t>);</a:t>
            </a:r>
          </a:p>
          <a:p>
            <a:pPr algn="ctr"/>
            <a:endParaRPr lang="pl-PL" sz="2000" b="1" dirty="0"/>
          </a:p>
          <a:p>
            <a:pPr algn="ctr"/>
            <a:r>
              <a:rPr lang="pl-PL" sz="1600" b="1" dirty="0">
                <a:solidFill>
                  <a:srgbClr val="FF3300"/>
                </a:solidFill>
              </a:rPr>
              <a:t>wystawienie skierowania do lekarza reumatologa – wystarczy spełnienie </a:t>
            </a:r>
            <a:br>
              <a:rPr lang="pl-PL" sz="1600" b="1" dirty="0">
                <a:solidFill>
                  <a:srgbClr val="FF3300"/>
                </a:solidFill>
              </a:rPr>
            </a:br>
            <a:r>
              <a:rPr lang="pl-PL" sz="1600" b="1" dirty="0">
                <a:solidFill>
                  <a:srgbClr val="FF3300"/>
                </a:solidFill>
              </a:rPr>
              <a:t>1 z poniższych </a:t>
            </a:r>
            <a:r>
              <a:rPr lang="pl-PL" sz="1600" b="1" dirty="0" smtClean="0">
                <a:solidFill>
                  <a:srgbClr val="FF3300"/>
                </a:solidFill>
              </a:rPr>
              <a:t>kryteriów oraz wcześniejszych warunków  (obrzęk stawu, wiek produkcyjny,  dodatni wynik badania fizykalnego, wykluczenia innych chorób zapalnych reumatologicznych):</a:t>
            </a:r>
            <a:endParaRPr lang="pl-PL" sz="16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579420" y="4712834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(&gt;6 </a:t>
            </a:r>
            <a:r>
              <a:rPr lang="pl-PL" b="1" dirty="0" err="1"/>
              <a:t>pkt</a:t>
            </a:r>
            <a:r>
              <a:rPr lang="pl-PL" b="1" dirty="0"/>
              <a:t>) + podwyższone wartości OB i </a:t>
            </a:r>
            <a:r>
              <a:rPr lang="pl-PL" b="1" dirty="0" smtClean="0"/>
              <a:t>/ lub CRP</a:t>
            </a:r>
            <a:endParaRPr lang="pl-PL" b="1" dirty="0"/>
          </a:p>
        </p:txBody>
      </p:sp>
      <p:sp>
        <p:nvSpPr>
          <p:cNvPr id="14" name="Prostokąt 13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6149442" y="4710853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(≥6 </a:t>
            </a:r>
            <a:r>
              <a:rPr lang="pl-PL" b="1" dirty="0" err="1"/>
              <a:t>pkt</a:t>
            </a:r>
            <a:r>
              <a:rPr lang="pl-PL" b="1" dirty="0"/>
              <a:t>) i/lub lekarza + dodatni test ściskania ręki i/lub stopy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565566" y="568463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lekarza + podwyższone wartości OB </a:t>
            </a:r>
            <a:r>
              <a:rPr lang="pl-PL" b="1" dirty="0" smtClean="0"/>
              <a:t>i/ lub </a:t>
            </a:r>
            <a:r>
              <a:rPr lang="pl-PL" b="1" dirty="0"/>
              <a:t>CRP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6159337" y="5670775"/>
            <a:ext cx="4263240" cy="765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dodatni wynik kwestionariusza dla pacjenta (≥6 </a:t>
            </a:r>
            <a:r>
              <a:rPr lang="pl-PL" b="1" dirty="0" err="1"/>
              <a:t>pkt</a:t>
            </a:r>
            <a:r>
              <a:rPr lang="pl-PL" b="1" dirty="0"/>
              <a:t>) i/lub lekarza + dodatni test ściskania innego obrzękniętego stawu</a:t>
            </a:r>
          </a:p>
        </p:txBody>
      </p:sp>
    </p:spTree>
    <p:extLst>
      <p:ext uri="{BB962C8B-B14F-4D97-AF65-F5344CB8AC3E}">
        <p14:creationId xmlns:p14="http://schemas.microsoft.com/office/powerpoint/2010/main" val="271386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525478"/>
              </p:ext>
            </p:extLst>
          </p:nvPr>
        </p:nvGraphicFramePr>
        <p:xfrm>
          <a:off x="1678488" y="2000021"/>
          <a:ext cx="8537593" cy="4787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091">
                  <a:extLst>
                    <a:ext uri="{9D8B030D-6E8A-4147-A177-3AD203B41FA5}">
                      <a16:colId xmlns="" xmlns:a16="http://schemas.microsoft.com/office/drawing/2014/main" val="2436193456"/>
                    </a:ext>
                  </a:extLst>
                </a:gridCol>
                <a:gridCol w="6166359">
                  <a:extLst>
                    <a:ext uri="{9D8B030D-6E8A-4147-A177-3AD203B41FA5}">
                      <a16:colId xmlns="" xmlns:a16="http://schemas.microsoft.com/office/drawing/2014/main" val="972137837"/>
                    </a:ext>
                  </a:extLst>
                </a:gridCol>
                <a:gridCol w="788361">
                  <a:extLst>
                    <a:ext uri="{9D8B030D-6E8A-4147-A177-3AD203B41FA5}">
                      <a16:colId xmlns="" xmlns:a16="http://schemas.microsoft.com/office/drawing/2014/main" val="3072065847"/>
                    </a:ext>
                  </a:extLst>
                </a:gridCol>
                <a:gridCol w="913782">
                  <a:extLst>
                    <a:ext uri="{9D8B030D-6E8A-4147-A177-3AD203B41FA5}">
                      <a16:colId xmlns="" xmlns:a16="http://schemas.microsoft.com/office/drawing/2014/main" val="1447022453"/>
                    </a:ext>
                  </a:extLst>
                </a:gridCol>
              </a:tblGrid>
              <a:tr h="5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</a:rPr>
                        <a:t>L.p.</a:t>
                      </a:r>
                      <a:endParaRPr lang="pl-PL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Pytanie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Tak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Nie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909895301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Sztywność poranna trwająca dłużej niż 1 godzina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771679480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Trudności w zaciśnięciu ręki w pięść w godzinach porannych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80177965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Ból przy przywitaniu i potrząsaniu czyjejś ręki 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18906228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Uczucie mrowienia i uczucie wbijania igieł w palcach	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887304089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Problem w noszeniu i zakładaniu obrączki i pierścionków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939679226"/>
                  </a:ext>
                </a:extLst>
              </a:tr>
              <a:tr h="686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Problem podczas chodzenia w dotychczasowo używanym obuwiu (trudności w chodzeniu, ból)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93535428"/>
                  </a:ext>
                </a:extLst>
              </a:tr>
              <a:tr h="292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Dodatni wywiad w kierunku występowania RZS w rodzinie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</a:rPr>
                        <a:t> 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5804363"/>
                  </a:ext>
                </a:extLst>
              </a:tr>
              <a:tr h="257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Uczucie przewlekłego zmęczenia o niejasnej przyczynie trwającego mniej niż rok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2884075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24186" y="-28479"/>
            <a:ext cx="585510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u="sng" dirty="0" smtClean="0"/>
              <a:t>Obrzęk co najmniej jednego stawu trwający co najmniej 3 tygodnie, który nie jest wynikiem urazu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Pozytywny </a:t>
            </a:r>
            <a:r>
              <a:rPr lang="pl-PL" altLang="pl-PL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wynik badania (minimum 1):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dodatni objaw ściskania ręki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dodatni objaw ściskania stopy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tkliwość innego stawu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alt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Odpowiedź” tak” na przynajmniej  2 pytania poniżej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Prostokąt 4"/>
          <p:cNvSpPr/>
          <p:nvPr/>
        </p:nvSpPr>
        <p:spPr>
          <a:xfrm>
            <a:off x="1000765" y="0"/>
            <a:ext cx="63915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altLang="pl-P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KWESTIONARIUSZ DLA LEKARZA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Data wypełnienia kwestionariusza……………….</a:t>
            </a:r>
            <a:br>
              <a:rPr lang="pl-PL" alt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alt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Data urodzenia …………………………</a:t>
            </a:r>
            <a:endParaRPr lang="pl-PL" altLang="pl-PL" sz="14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Płeć: Kobieta………… Mężczyzna…………..</a:t>
            </a:r>
            <a:endParaRPr lang="pl-PL" altLang="pl-PL" sz="14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Początek objawów …………………</a:t>
            </a:r>
            <a:endParaRPr lang="pl-PL" alt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77289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847530" y="1022807"/>
          <a:ext cx="6696745" cy="5571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450">
                  <a:extLst>
                    <a:ext uri="{9D8B030D-6E8A-4147-A177-3AD203B41FA5}">
                      <a16:colId xmlns="" xmlns:a16="http://schemas.microsoft.com/office/drawing/2014/main" val="2515662915"/>
                    </a:ext>
                  </a:extLst>
                </a:gridCol>
                <a:gridCol w="4825795">
                  <a:extLst>
                    <a:ext uri="{9D8B030D-6E8A-4147-A177-3AD203B41FA5}">
                      <a16:colId xmlns="" xmlns:a16="http://schemas.microsoft.com/office/drawing/2014/main" val="2212017182"/>
                    </a:ext>
                  </a:extLst>
                </a:gridCol>
                <a:gridCol w="760354">
                  <a:extLst>
                    <a:ext uri="{9D8B030D-6E8A-4147-A177-3AD203B41FA5}">
                      <a16:colId xmlns="" xmlns:a16="http://schemas.microsoft.com/office/drawing/2014/main" val="2566229375"/>
                    </a:ext>
                  </a:extLst>
                </a:gridCol>
                <a:gridCol w="797146">
                  <a:extLst>
                    <a:ext uri="{9D8B030D-6E8A-4147-A177-3AD203B41FA5}">
                      <a16:colId xmlns="" xmlns:a16="http://schemas.microsoft.com/office/drawing/2014/main" val="597000819"/>
                    </a:ext>
                  </a:extLst>
                </a:gridCol>
              </a:tblGrid>
              <a:tr h="46978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L.p.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Pytanie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Tak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Nie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187654469"/>
                  </a:ext>
                </a:extLst>
              </a:tr>
              <a:tr h="363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odczuwasz ból stawów?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881633482"/>
                  </a:ext>
                </a:extLst>
              </a:tr>
              <a:tr h="21676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odczuwasz ból nadgarstków/rąk?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07419314"/>
                  </a:ext>
                </a:extLst>
              </a:tr>
              <a:tr h="363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Twoje ręce/ nadgarstki są spuchnięte (obrzęknięte)?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216227024"/>
                  </a:ext>
                </a:extLst>
              </a:tr>
              <a:tr h="44264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Twoje stawy są sztywne rano? </a:t>
                      </a:r>
                      <a:br>
                        <a:rPr lang="pl-PL" sz="1400" b="1" dirty="0">
                          <a:effectLst/>
                        </a:rPr>
                      </a:br>
                      <a:r>
                        <a:rPr lang="pl-PL" sz="1400" b="1" dirty="0">
                          <a:effectLst/>
                        </a:rPr>
                        <a:t>(Czy odczuwasz sztywność poranną w stawach?)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911630072"/>
                  </a:ext>
                </a:extLst>
              </a:tr>
              <a:tr h="363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masz problem z zaciśnięciem ręki w pięść?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982942606"/>
                  </a:ext>
                </a:extLst>
              </a:tr>
              <a:tr h="44264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od momentu obudzenia się rano mija więcej niż 1 godzina zanim Twoje stawy poruszają się swobodniej?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160057084"/>
                  </a:ext>
                </a:extLst>
              </a:tr>
              <a:tr h="363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te same stawy zajęte są po obu stronach ciała?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323030219"/>
                  </a:ext>
                </a:extLst>
              </a:tr>
              <a:tr h="66897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problemy ze stawami mają wpływ na  Twoją aktywność życiową np. masz problemy z samoobsługą, wypoczynkiem lub zmieniłeś swoją aktywność zawodową?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742919104"/>
                  </a:ext>
                </a:extLst>
              </a:tr>
              <a:tr h="44264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kiedykolwiek ktoś Ci powiedział, że masz reumatoidalne zapalenie stawów?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542715366"/>
                  </a:ext>
                </a:extLst>
              </a:tr>
              <a:tr h="36460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10.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ktoś w Twojej rodzinie ma/miał reumatoidalne zapalenie stawów?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007203112"/>
                  </a:ext>
                </a:extLst>
              </a:tr>
              <a:tr h="363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11.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Czy rozpoznano u Ciebie zmiany na skórze określane jako łuszczyca?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0440522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19044" y="1"/>
            <a:ext cx="78333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KWESTIONARIUISZ DLA PACJENTA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Data wypełnienia kwestionariusza……………….</a:t>
            </a:r>
            <a:br>
              <a:rPr lang="pl-PL" altLang="pl-PL" sz="11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altLang="pl-PL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Data urodzenia …………………………</a:t>
            </a:r>
            <a:endParaRPr lang="pl-PL" altLang="pl-PL" sz="800" b="1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Płeć: Kobieta………… Mężczyzna…………..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100" b="1" dirty="0">
                <a:cs typeface="Times New Roman" panose="02020603050405020304" pitchFamily="18" charset="0"/>
              </a:rPr>
              <a:t>Początek objawów ………………</a:t>
            </a:r>
            <a:endParaRPr lang="pl-PL" altLang="pl-PL" sz="8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44302" y="4797152"/>
            <a:ext cx="18161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Interpretacja wyników:</a:t>
            </a:r>
            <a:br>
              <a:rPr lang="pl-PL" b="1" dirty="0"/>
            </a:br>
            <a:r>
              <a:rPr lang="pl-PL" b="1" dirty="0"/>
              <a:t> ≥6 odpowiedzi na tak z 11 -  podejrzenie RZS,</a:t>
            </a:r>
          </a:p>
        </p:txBody>
      </p:sp>
    </p:spTree>
    <p:extLst>
      <p:ext uri="{BB962C8B-B14F-4D97-AF65-F5344CB8AC3E}">
        <p14:creationId xmlns:p14="http://schemas.microsoft.com/office/powerpoint/2010/main" val="257009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913169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+mn-lt"/>
              </a:rPr>
              <a:t>Badanie układu ruchu – testy ściskania</a:t>
            </a:r>
          </a:p>
        </p:txBody>
      </p:sp>
      <p:pic>
        <p:nvPicPr>
          <p:cNvPr id="3" name="Obraz 2" descr="E:\Users\Przemek\Downloads\test_uciskow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1576874"/>
            <a:ext cx="7903790" cy="4963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282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="" xmlns:a16="http://schemas.microsoft.com/office/drawing/2014/main" id="{B09D8924-1B38-4C26-990E-AACEC4E5A1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3503"/>
            <a:ext cx="2895851" cy="1365622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B55D2016-FE3C-4E43-8E3B-261485CBBD8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519005" y="504426"/>
            <a:ext cx="3566469" cy="1054699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0910FCFC-305D-4A5A-BBE5-EB9F4043826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0350" y="5678966"/>
            <a:ext cx="1127858" cy="1024217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70DA1465-21C0-49DA-A616-767A0353B83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570574" y="5573218"/>
            <a:ext cx="1127858" cy="1091279"/>
          </a:xfrm>
          <a:prstGeom prst="rect">
            <a:avLst/>
          </a:prstGeom>
        </p:spPr>
      </p:pic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725948" y="172461"/>
          <a:ext cx="5636614" cy="6685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kument" r:id="rId8" imgW="5775241" imgH="6849827" progId="Word.Document.12">
                  <p:embed/>
                </p:oleObj>
              </mc:Choice>
              <mc:Fallback>
                <p:oleObj name="Dokument" r:id="rId8" imgW="5775241" imgH="684982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948" y="172461"/>
                        <a:ext cx="5636614" cy="6685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7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CEB996B6-1D77-4263-85A0-9D883446CD49}"/>
              </a:ext>
            </a:extLst>
          </p:cNvPr>
          <p:cNvSpPr txBox="1"/>
          <p:nvPr/>
        </p:nvSpPr>
        <p:spPr>
          <a:xfrm>
            <a:off x="708073" y="5416061"/>
            <a:ext cx="10775853" cy="12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E125FA3-DC96-4D1D-97B2-5EDDDB26C4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0" y="236798"/>
            <a:ext cx="2898003" cy="136702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9E792E9-C055-488D-804C-72FB81E7D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312" y="434860"/>
            <a:ext cx="3568738" cy="1053436"/>
          </a:xfrm>
          <a:prstGeom prst="rect">
            <a:avLst/>
          </a:prstGeom>
        </p:spPr>
      </p:pic>
      <p:pic>
        <p:nvPicPr>
          <p:cNvPr id="9" name="Obraz 8" descr="C:\Users\Asia-Laptop\Downloads\krzyz.gif">
            <a:extLst>
              <a:ext uri="{FF2B5EF4-FFF2-40B4-BE49-F238E27FC236}">
                <a16:creationId xmlns="" xmlns:a16="http://schemas.microsoft.com/office/drawing/2014/main" id="{54EB7F8C-8F9C-4E4E-8895-174ECFE93F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4" y="5462253"/>
            <a:ext cx="1127116" cy="1024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C:\Users\Asia-Laptop\Downloads\logo programu.png">
            <a:extLst>
              <a:ext uri="{FF2B5EF4-FFF2-40B4-BE49-F238E27FC236}">
                <a16:creationId xmlns="" xmlns:a16="http://schemas.microsoft.com/office/drawing/2014/main" id="{AEB00FD7-6E24-4DA4-BFF6-1600C0DDA2E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760" y="5334115"/>
            <a:ext cx="1127116" cy="10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3F6DF1F6-2EAC-416B-AAC6-4F95F80FA9C6}"/>
              </a:ext>
            </a:extLst>
          </p:cNvPr>
          <p:cNvSpPr txBox="1"/>
          <p:nvPr/>
        </p:nvSpPr>
        <p:spPr>
          <a:xfrm>
            <a:off x="936691" y="1321536"/>
            <a:ext cx="105234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rgbClr val="FF3300"/>
                </a:solidFill>
              </a:rPr>
              <a:t>Badania przesiewowe w OWD</a:t>
            </a:r>
            <a:endParaRPr lang="pl-PL" sz="2400" b="1" dirty="0"/>
          </a:p>
          <a:p>
            <a:pPr algn="ctr"/>
            <a:endParaRPr lang="pl-PL" sz="900" b="1" dirty="0"/>
          </a:p>
          <a:p>
            <a:pPr algn="ctr"/>
            <a:r>
              <a:rPr lang="pl-PL" sz="2400" b="1" dirty="0"/>
              <a:t>wizyta 1 – faza weryfikacji diagnozy (max 2 tygodnie od wystawienia skierowania przez lekarza POZ): zebranie wywiadu, badanie układu ruchu;</a:t>
            </a:r>
          </a:p>
          <a:p>
            <a:pPr algn="ctr"/>
            <a:r>
              <a:rPr lang="pl-PL" sz="800" b="1" dirty="0"/>
              <a:t/>
            </a:r>
            <a:br>
              <a:rPr lang="pl-PL" sz="800" b="1" dirty="0"/>
            </a:br>
            <a:r>
              <a:rPr lang="pl-PL" sz="800" b="1" dirty="0"/>
              <a:t/>
            </a:r>
            <a:br>
              <a:rPr lang="pl-PL" sz="800" b="1" dirty="0"/>
            </a:br>
            <a:endParaRPr lang="pl-PL" sz="2400" b="1" dirty="0">
              <a:solidFill>
                <a:srgbClr val="FF3300"/>
              </a:solidFill>
            </a:endParaRPr>
          </a:p>
          <a:p>
            <a:pPr algn="ctr"/>
            <a:endParaRPr lang="pl-PL" sz="2400" b="1" dirty="0">
              <a:solidFill>
                <a:srgbClr val="FF3300"/>
              </a:solidFill>
            </a:endParaRPr>
          </a:p>
          <a:p>
            <a:pPr algn="ctr"/>
            <a:r>
              <a:rPr lang="pl-PL" sz="2000" b="1" dirty="0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pl-PL" sz="6600" b="1" dirty="0">
                <a:solidFill>
                  <a:srgbClr val="FF3300"/>
                </a:solidFill>
              </a:rPr>
              <a:t/>
            </a:r>
            <a:br>
              <a:rPr lang="pl-PL" sz="6600" b="1" dirty="0">
                <a:solidFill>
                  <a:srgbClr val="FF3300"/>
                </a:solidFill>
              </a:rPr>
            </a:br>
            <a:r>
              <a:rPr lang="pl-PL" sz="900" b="1" dirty="0">
                <a:solidFill>
                  <a:srgbClr val="FF3300"/>
                </a:solidFill>
              </a:rPr>
              <a:t/>
            </a:r>
            <a:br>
              <a:rPr lang="pl-PL" sz="900" b="1" dirty="0">
                <a:solidFill>
                  <a:srgbClr val="FF3300"/>
                </a:solidFill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4800" dirty="0"/>
              <a:t/>
            </a:r>
            <a:br>
              <a:rPr lang="pl-PL" sz="4800" dirty="0"/>
            </a:br>
            <a:endParaRPr lang="pl-PL" sz="2400" dirty="0"/>
          </a:p>
        </p:txBody>
      </p:sp>
      <p:sp>
        <p:nvSpPr>
          <p:cNvPr id="12" name="Strzałka: w prawo 17">
            <a:extLst>
              <a:ext uri="{FF2B5EF4-FFF2-40B4-BE49-F238E27FC236}">
                <a16:creationId xmlns="" xmlns:a16="http://schemas.microsoft.com/office/drawing/2014/main" id="{D1EB7CD0-CDC9-4F76-A3F3-4B4D4B923E3E}"/>
              </a:ext>
            </a:extLst>
          </p:cNvPr>
          <p:cNvSpPr/>
          <p:nvPr/>
        </p:nvSpPr>
        <p:spPr>
          <a:xfrm>
            <a:off x="720314" y="2258104"/>
            <a:ext cx="475313" cy="333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413166" y="3287794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Potwierdzenie podejrzenia </a:t>
            </a:r>
            <a:r>
              <a:rPr lang="pl-PL" b="1" dirty="0" smtClean="0"/>
              <a:t>RZS lub innego zapalenia stawów mogącego ewaluować w </a:t>
            </a:r>
            <a:r>
              <a:rPr lang="pl-PL" b="1" dirty="0" err="1" smtClean="0"/>
              <a:t>rzs</a:t>
            </a:r>
            <a:endParaRPr lang="pl-PL" b="1" dirty="0"/>
          </a:p>
        </p:txBody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6090064" y="332144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Brak potwierdzenia podejrzenia RZS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446812" y="4390220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Skierowanie na dalsze badania krwi/obrazowe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6088085" y="4388241"/>
            <a:ext cx="4263240" cy="74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Powrót pacjenta do lekarza POZ z pełną informacją dotyczącą dalszego postępowania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="" xmlns:a16="http://schemas.microsoft.com/office/drawing/2014/main" id="{A078D8CD-4139-4CBD-8362-CA17199B38C6}"/>
              </a:ext>
            </a:extLst>
          </p:cNvPr>
          <p:cNvSpPr/>
          <p:nvPr/>
        </p:nvSpPr>
        <p:spPr>
          <a:xfrm>
            <a:off x="1456708" y="5504522"/>
            <a:ext cx="4263240" cy="749815"/>
          </a:xfrm>
          <a:prstGeom prst="rect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Wizyta 2 </a:t>
            </a:r>
          </a:p>
        </p:txBody>
      </p:sp>
      <p:sp>
        <p:nvSpPr>
          <p:cNvPr id="25" name="Strzałka w dół 24"/>
          <p:cNvSpPr/>
          <p:nvPr/>
        </p:nvSpPr>
        <p:spPr>
          <a:xfrm flipH="1">
            <a:off x="3348842" y="4049486"/>
            <a:ext cx="380010" cy="356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w dół 25"/>
          <p:cNvSpPr/>
          <p:nvPr/>
        </p:nvSpPr>
        <p:spPr>
          <a:xfrm flipH="1">
            <a:off x="3311236" y="5151911"/>
            <a:ext cx="380010" cy="356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dół 26"/>
          <p:cNvSpPr/>
          <p:nvPr/>
        </p:nvSpPr>
        <p:spPr>
          <a:xfrm flipH="1">
            <a:off x="8001990" y="4047507"/>
            <a:ext cx="380010" cy="356259"/>
          </a:xfrm>
          <a:prstGeom prst="down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860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957</Words>
  <Application>Microsoft Office PowerPoint</Application>
  <PresentationFormat>Niestandardowy</PresentationFormat>
  <Paragraphs>222</Paragraphs>
  <Slides>15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7" baseType="lpstr">
      <vt:lpstr>Motyw pakietu Office</vt:lpstr>
      <vt:lpstr>Dokument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Badanie układu ruchu – testy ściskania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Katarzyna Bublewicz-Guzy</cp:lastModifiedBy>
  <cp:revision>77</cp:revision>
  <dcterms:created xsi:type="dcterms:W3CDTF">2017-12-04T22:55:46Z</dcterms:created>
  <dcterms:modified xsi:type="dcterms:W3CDTF">2018-05-28T09:47:48Z</dcterms:modified>
</cp:coreProperties>
</file>